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91" r:id="rId3"/>
    <p:sldId id="389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Tuell" initials="J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A8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614" y="7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742F-4ECD-4ADD-AB12-B0C8B455EC59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E6CAD-89BC-4D07-9D66-8B47575F4F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6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6CAD-89BC-4D07-9D66-8B47575F4F5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2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CC05-7036-5246-B437-D471D41CD90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9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CC05-7036-5246-B437-D471D41CD90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5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27B19-8250-4761-B1A4-E6335C645C63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895F-08E8-43B7-93C7-ED60EC3F13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60AD-15D7-4222-AE16-6B6B0B47AE5F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63EC-7D9D-4268-80BC-7594838B30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CD83-2A5C-4665-BBDE-55FFA0CF94A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CBD1-EC46-41B5-8F03-92A5B239EF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8C20-487B-8C4E-B264-3354FCC9B5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90E4D-8BDA-6E4A-96CF-6643ABDE59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D18C-2DFB-8548-A76A-2D72F91B87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117A-42BF-2448-97D3-E932915693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9329-77A6-7246-89A0-171BC7FE7F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7978-A633-B143-99E2-8768303B96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6A88-9A80-F741-B6C7-51EBE0B2ED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A780-D87F-A440-8CBE-41DA96177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F0F69-FB0F-49AD-8B44-658A673EC26E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4A1D-CCEB-4884-8FA9-A3190B52EB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C5D1-FF60-4142-AB2B-F1E67A489B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D1A3-26C8-F34D-87A2-6BC5975861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591B-7D92-4744-8836-BA78F9AE3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73F2-B11B-4814-80B1-AACD72740F91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4E72-A16C-4636-9D3D-251E3A2B06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E8B1-7B3B-435F-9473-753274FF73DA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1C68-96F3-4414-A724-AA91F5ECF4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8D00C-8983-4156-8369-FC4FC1F0FFB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B49A-533D-444D-AF36-A9B43E186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8A43-CD66-46B2-8B0A-47FD9C9631A9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8181-F3A3-4109-BAE1-34E4D0E6F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42C9-7587-4864-A51F-35A2A301BFAE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277A-43A4-4B90-A664-8AD8EA9C5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CD3E-1F5F-43B2-ACB9-1DEF4DCC5F6B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CC185-C84B-4874-8C0A-4830B46DCD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51BB-2014-4F1A-8F4E-EF8F547279FB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F3EC-5229-41C2-8B0B-0B9FD9ABA3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13" y="6572250"/>
            <a:ext cx="21336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2B85E-045A-4633-9BC7-FF911DB9FB84}" type="datetime1">
              <a:rPr lang="en-US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4/14/2016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-152400" y="-152400"/>
            <a:ext cx="9677400" cy="3667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7" descr="RFKCAC_2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6188075"/>
            <a:ext cx="19510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0438" y="6570663"/>
            <a:ext cx="2133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2F8494-A1DC-4DC8-ADC3-31BC6D38F29F}" type="slidenum">
              <a:rPr lang="en-US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2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8013-70C0-C945-A988-F2B091FA40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1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8575"/>
            <a:ext cx="9144000" cy="1470025"/>
          </a:xfrm>
          <a:solidFill>
            <a:schemeClr val="bg1">
              <a:lumMod val="8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99"/>
                </a:solidFill>
              </a:rPr>
              <a:t>Probation System Reform Symposium: </a:t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600" b="1" i="1" dirty="0" smtClean="0">
                <a:solidFill>
                  <a:srgbClr val="000099"/>
                </a:solidFill>
              </a:rPr>
              <a:t>Advancing Practice, Changing Lives</a:t>
            </a:r>
            <a:endParaRPr lang="en-US" sz="3600" b="1" dirty="0" smtClean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51" y="304800"/>
            <a:ext cx="463429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0103" y="5943600"/>
            <a:ext cx="2667000" cy="91440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 anchor="ctr"/>
          <a:lstStyle/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</a:rPr>
              <a:t>April 7 - 8, 2016</a:t>
            </a:r>
          </a:p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</a:rPr>
              <a:t>Boston, MA</a:t>
            </a:r>
          </a:p>
          <a:p>
            <a:pPr eaLnBrk="1" hangingPunct="1"/>
            <a:endParaRPr lang="en-US" altLang="en-US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999" y="786474"/>
            <a:ext cx="772160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Probation Recidivism:  A Taste of Los Angeles</a:t>
            </a:r>
          </a:p>
          <a:p>
            <a:pPr marL="342900" indent="-342900" algn="ctr">
              <a:buFont typeface="Wingdings" charset="2"/>
              <a:buChar char="v"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A recent study in Los Angeles County found that approximately half (48%) of 1</a:t>
            </a:r>
            <a:r>
              <a:rPr lang="en-US" sz="2400" baseline="30000" dirty="0" smtClean="0">
                <a:solidFill>
                  <a:prstClr val="black"/>
                </a:solidFill>
              </a:rPr>
              <a:t>st</a:t>
            </a:r>
            <a:r>
              <a:rPr lang="en-US" sz="2400" dirty="0" smtClean="0">
                <a:solidFill>
                  <a:prstClr val="black"/>
                </a:solidFill>
              </a:rPr>
              <a:t>-time violent offenders experienced a subsequent arrest and the risk of re-offending varied by disposition:  </a:t>
            </a:r>
            <a:r>
              <a:rPr lang="en-US" sz="2400" dirty="0" smtClean="0">
                <a:solidFill>
                  <a:srgbClr val="00B050"/>
                </a:solidFill>
              </a:rPr>
              <a:t>Compared with in-home probation</a:t>
            </a:r>
            <a:r>
              <a:rPr lang="en-US" sz="2400" dirty="0" smtClean="0">
                <a:solidFill>
                  <a:prstClr val="black"/>
                </a:solidFill>
              </a:rPr>
              <a:t>, the likelihood of recidivism was more than 2 times greater for youths assigned to probation camps and 1.28 times greater for youth assigned to group homes. 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African </a:t>
            </a:r>
            <a:r>
              <a:rPr lang="en-US" sz="2400" dirty="0">
                <a:solidFill>
                  <a:prstClr val="black"/>
                </a:solidFill>
              </a:rPr>
              <a:t>American adolescents, Hispanic adolescents and adolescents with open child welfare cases were also at increased risk of recidivism. 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study findings indicate that in-home probation is a more effective approach to interrupting criminal trajectories of first-time violent offenders as compared with out of home placements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Wingdings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Source: </a:t>
            </a:r>
            <a:r>
              <a:rPr lang="en-US" sz="1600" dirty="0">
                <a:solidFill>
                  <a:prstClr val="black"/>
                </a:solidFill>
              </a:rPr>
              <a:t>Ryan, Joseph, Abrams, Laura, and Huang, Hui.   (2014).  Social Work Research.  National Association of Social </a:t>
            </a:r>
            <a:r>
              <a:rPr lang="en-US" sz="1600" dirty="0" smtClean="0">
                <a:solidFill>
                  <a:prstClr val="black"/>
                </a:solidFill>
              </a:rPr>
              <a:t>Workers.</a:t>
            </a:r>
          </a:p>
          <a:p>
            <a:pPr marL="342900" indent="-342900">
              <a:buFont typeface="Wingdings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Wingdings" charset="2"/>
              <a:buChar char="v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7" y="0"/>
            <a:ext cx="3883706" cy="667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1" y="908707"/>
            <a:ext cx="85471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charset="0"/>
                <a:cs typeface="Times New Roman" charset="0"/>
              </a:rPr>
              <a:t>How many of you are satisfied with your organization’s abilities to track  your kids or cases on an individual basis?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ea typeface="Calibri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charset="0"/>
                <a:cs typeface="Times New Roman" charset="0"/>
              </a:rPr>
              <a:t>Are satisfied with the content and quality of automated summary data reports if you get these?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ea typeface="Calibri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charset="0"/>
                <a:cs typeface="Times New Roman" charset="0"/>
              </a:rPr>
              <a:t>Are satisfied with your organization’s abilities to track key activities, performance &amp; outcomes? 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ea typeface="Calibri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charset="0"/>
                <a:cs typeface="Times New Roman" charset="0"/>
              </a:rPr>
              <a:t>Are satisfied with your organization’s abilities to compile and analyze data?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ea typeface="Calibri" charset="0"/>
              <a:cs typeface="Times New Roman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ea typeface="Calibri" charset="0"/>
                <a:cs typeface="Times New Roman" charset="0"/>
              </a:rPr>
              <a:t>Would describe your organization as being “data driven”?  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ea typeface="Calibri" charset="0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8900"/>
            <a:ext cx="6400800" cy="6680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8575"/>
            <a:ext cx="9144000" cy="1470025"/>
          </a:xfrm>
          <a:solidFill>
            <a:schemeClr val="bg1">
              <a:lumMod val="85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99"/>
                </a:solidFill>
              </a:rPr>
              <a:t>Probation System Reform Symposium: </a:t>
            </a:r>
            <a:br>
              <a:rPr lang="en-US" sz="3600" b="1" dirty="0" smtClean="0">
                <a:solidFill>
                  <a:srgbClr val="000099"/>
                </a:solidFill>
              </a:rPr>
            </a:br>
            <a:r>
              <a:rPr lang="en-US" sz="3600" b="1" i="1" dirty="0" smtClean="0">
                <a:solidFill>
                  <a:srgbClr val="000099"/>
                </a:solidFill>
              </a:rPr>
              <a:t>Advancing Practice, Changing Lives</a:t>
            </a:r>
            <a:endParaRPr lang="en-US" sz="3600" b="1" dirty="0" smtClean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51" y="304800"/>
            <a:ext cx="463429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0103" y="5943600"/>
            <a:ext cx="2667000" cy="91440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 anchor="ctr"/>
          <a:lstStyle/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</a:rPr>
              <a:t>April 7 - 8, 2016</a:t>
            </a:r>
          </a:p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</a:rPr>
              <a:t>Boston, MA</a:t>
            </a:r>
          </a:p>
          <a:p>
            <a:pPr eaLnBrk="1" hangingPunct="1"/>
            <a:endParaRPr lang="en-US" altLang="en-US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6564"/>
            <a:ext cx="9144000" cy="1620836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</a:rPr>
              <a:t>How Do We Know What We Must Know?  Data Improvement Strategies for Dual Status Youth Initiatives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-12037" y="2570163"/>
            <a:ext cx="9144000" cy="3449637"/>
          </a:xfrm>
        </p:spPr>
        <p:txBody>
          <a:bodyPr/>
          <a:lstStyle/>
          <a:p>
            <a:pPr eaLnBrk="1" hangingPunct="1"/>
            <a:endParaRPr lang="en-US" altLang="en-US" sz="12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000099"/>
                </a:solidFill>
              </a:rPr>
              <a:t>Gene </a:t>
            </a:r>
            <a:r>
              <a:rPr lang="en-US" altLang="en-US" sz="2800" b="1" dirty="0">
                <a:solidFill>
                  <a:srgbClr val="000099"/>
                </a:solidFill>
              </a:rPr>
              <a:t>Siegel,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Consultant</a:t>
            </a:r>
          </a:p>
          <a:p>
            <a:pPr eaLnBrk="1" hangingPunct="1"/>
            <a:r>
              <a:rPr lang="en-US" altLang="en-US" sz="2800" dirty="0" smtClean="0">
                <a:solidFill>
                  <a:srgbClr val="000099"/>
                </a:solidFill>
              </a:rPr>
              <a:t>GCS </a:t>
            </a:r>
            <a:r>
              <a:rPr lang="en-US" altLang="en-US" sz="2800" dirty="0">
                <a:solidFill>
                  <a:srgbClr val="000099"/>
                </a:solidFill>
              </a:rPr>
              <a:t>Consulting, LLC</a:t>
            </a:r>
            <a:endParaRPr lang="en-US" altLang="en-US" sz="2800" dirty="0" smtClean="0">
              <a:solidFill>
                <a:srgbClr val="000099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77840"/>
            <a:ext cx="288356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206" y="414160"/>
            <a:ext cx="831160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What is the “Relative Data Sophistication Index (RDSI) and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W</a:t>
            </a:r>
            <a:r>
              <a:rPr lang="en-US" sz="2800" b="1" dirty="0" smtClean="0">
                <a:solidFill>
                  <a:prstClr val="black"/>
                </a:solidFill>
              </a:rPr>
              <a:t>hy is it so important?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We know that before we do a presentation on data, particularly over lunch,  we must conduct a validated assessment of the audience’s RDSI.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The RDSI gives us an initial indicator of a group’s receptivity to data-related content.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We have a validated instrument for this purpose.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It is easily and quickly administered; in fact, it only involves one question.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 algn="ctr">
              <a:buFont typeface="Wingdings" charset="2"/>
              <a:buChar char="v"/>
            </a:pP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 dirty="0" smtClean="0">
                <a:solidFill>
                  <a:prstClr val="black"/>
                </a:solidFill>
              </a:rPr>
              <a:t>ecause the results of the RDSI are fed into a national data repository for analyses, please be sure to take sufficient time before you respond.  </a:t>
            </a:r>
            <a:r>
              <a:rPr lang="en-US" sz="2800" dirty="0" smtClean="0">
                <a:solidFill>
                  <a:srgbClr val="00B050"/>
                </a:solidFill>
              </a:rPr>
              <a:t>Are you ready?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927" y="525015"/>
            <a:ext cx="76025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Who is famous for making the following data-related statement? </a:t>
            </a:r>
          </a:p>
          <a:p>
            <a:pPr algn="ctr"/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“</a:t>
            </a:r>
            <a:r>
              <a:rPr lang="en-US" sz="3200" b="1" dirty="0">
                <a:solidFill>
                  <a:srgbClr val="0070C0"/>
                </a:solidFill>
              </a:rPr>
              <a:t>Make it so, Data</a:t>
            </a:r>
            <a:r>
              <a:rPr lang="en-US" sz="3200" b="1" dirty="0" smtClean="0">
                <a:solidFill>
                  <a:srgbClr val="0070C0"/>
                </a:solidFill>
              </a:rPr>
              <a:t>!”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Was it</a:t>
            </a:r>
            <a:r>
              <a:rPr lang="en-US" sz="3200" dirty="0" smtClean="0">
                <a:solidFill>
                  <a:prstClr val="black"/>
                </a:solidFill>
              </a:rPr>
              <a:t>: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Tom Brady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John </a:t>
            </a:r>
            <a:r>
              <a:rPr lang="en-US" sz="3200" dirty="0" err="1">
                <a:solidFill>
                  <a:prstClr val="black"/>
                </a:solidFill>
              </a:rPr>
              <a:t>Tuell</a:t>
            </a: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Ed Kelley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Captain Jean-Luc Picard</a:t>
            </a:r>
          </a:p>
        </p:txBody>
      </p:sp>
    </p:spTree>
    <p:extLst>
      <p:ext uri="{BB962C8B-B14F-4D97-AF65-F5344CB8AC3E}">
        <p14:creationId xmlns:p14="http://schemas.microsoft.com/office/powerpoint/2010/main" val="29907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answer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Times-Roman"/>
            </a:endParaRPr>
          </a:p>
          <a:p>
            <a:endParaRPr lang="en-US" dirty="0">
              <a:solidFill>
                <a:prstClr val="black"/>
              </a:solidFill>
              <a:latin typeface="Times-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url-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1" y="1638302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94" y="0"/>
            <a:ext cx="775421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863599"/>
            <a:ext cx="4000500" cy="5317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8419" y="660810"/>
            <a:ext cx="8000275" cy="6048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Calibri" panose="020F0502020204030204"/>
              </a:rPr>
              <a:t>Some Brief Examples of Aggregate National Juvenile Probation Data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60401" y="1467877"/>
            <a:ext cx="7823201" cy="403013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US" sz="3400" dirty="0" smtClean="0">
                <a:solidFill>
                  <a:prstClr val="black"/>
                </a:solidFill>
              </a:rPr>
              <a:t>Nationally, the number of delinquency cases receiving formal probation as the most severe initial disposition following adjudication </a:t>
            </a:r>
            <a:r>
              <a:rPr lang="en-US" sz="3400" i="1" u="sng" dirty="0" smtClean="0">
                <a:solidFill>
                  <a:srgbClr val="00B050"/>
                </a:solidFill>
              </a:rPr>
              <a:t>decreased</a:t>
            </a:r>
            <a:r>
              <a:rPr lang="en-US" sz="3400" dirty="0" smtClean="0">
                <a:solidFill>
                  <a:prstClr val="black"/>
                </a:solidFill>
              </a:rPr>
              <a:t> 25% from 2001 to 2010, from 345,700 cases to 260,300.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3400" dirty="0" smtClean="0">
                <a:solidFill>
                  <a:prstClr val="black"/>
                </a:solidFill>
              </a:rPr>
              <a:t>In 2010, in </a:t>
            </a:r>
            <a:r>
              <a:rPr lang="en-US" sz="3400" dirty="0" smtClean="0">
                <a:solidFill>
                  <a:srgbClr val="00B050"/>
                </a:solidFill>
              </a:rPr>
              <a:t>61%</a:t>
            </a:r>
            <a:r>
              <a:rPr lang="en-US" sz="3400" dirty="0" smtClean="0">
                <a:solidFill>
                  <a:prstClr val="black"/>
                </a:solidFill>
              </a:rPr>
              <a:t> of adjudicated delinquency cases, probation was the most severe sanction ordered by the court.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3400" dirty="0" smtClean="0">
                <a:solidFill>
                  <a:prstClr val="black"/>
                </a:solidFill>
              </a:rPr>
              <a:t>Between 65% and 70% of the 2 million youth arrested each year in the U.S. have a mental health disorder.  Approx. one in four suffers from severe mental illness – this suggests that while overall probation numbers may have decreased, there are significant and persistent challenges associated with managing such cases. </a:t>
            </a:r>
          </a:p>
          <a:p>
            <a:pPr marL="342900" indent="-342900">
              <a:buFont typeface="Wingdings" charset="2"/>
              <a:buChar char="v"/>
            </a:pPr>
            <a:endParaRPr lang="en-US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solidFill>
                  <a:prstClr val="black"/>
                </a:solidFill>
              </a:rPr>
              <a:t>Sources:  </a:t>
            </a:r>
            <a:r>
              <a:rPr lang="en-US" sz="1800" dirty="0" err="1" smtClean="0">
                <a:solidFill>
                  <a:prstClr val="black"/>
                </a:solidFill>
              </a:rPr>
              <a:t>Sickmund</a:t>
            </a:r>
            <a:r>
              <a:rPr lang="en-US" sz="1800" dirty="0" smtClean="0">
                <a:solidFill>
                  <a:prstClr val="black"/>
                </a:solidFill>
              </a:rPr>
              <a:t>, Melissa, and </a:t>
            </a:r>
            <a:r>
              <a:rPr lang="en-US" sz="1800" dirty="0" err="1" smtClean="0">
                <a:solidFill>
                  <a:prstClr val="black"/>
                </a:solidFill>
              </a:rPr>
              <a:t>Puzzanchera</a:t>
            </a:r>
            <a:r>
              <a:rPr lang="en-US" sz="1800" dirty="0" smtClean="0">
                <a:solidFill>
                  <a:prstClr val="black"/>
                </a:solidFill>
              </a:rPr>
              <a:t>, Charles (eds.).  2014.  Juvenile Offenders and Victims:  2014 National Report.  Pittsburgh, PA:  National Center for Juvenile Justice.</a:t>
            </a:r>
          </a:p>
          <a:p>
            <a:r>
              <a:rPr lang="en-US" sz="1800" dirty="0" err="1" smtClean="0">
                <a:solidFill>
                  <a:prstClr val="black"/>
                </a:solidFill>
              </a:rPr>
              <a:t>Shufelt</a:t>
            </a:r>
            <a:r>
              <a:rPr lang="en-US" sz="1800" dirty="0" smtClean="0">
                <a:solidFill>
                  <a:prstClr val="black"/>
                </a:solidFill>
              </a:rPr>
              <a:t>, Jennie, and </a:t>
            </a:r>
            <a:r>
              <a:rPr lang="en-US" sz="1800" dirty="0" err="1" smtClean="0">
                <a:solidFill>
                  <a:prstClr val="black"/>
                </a:solidFill>
              </a:rPr>
              <a:t>Cocozza</a:t>
            </a:r>
            <a:r>
              <a:rPr lang="en-US" sz="1800" dirty="0" smtClean="0">
                <a:solidFill>
                  <a:prstClr val="black"/>
                </a:solidFill>
              </a:rPr>
              <a:t>, Joseph.  2006.  Youth With Mental Health Disorders in the Juvenile Justice System:  Results from a Multi-State Prevalence Study.  National Center for Mental Health and Juvenile Justice.  Go to </a:t>
            </a:r>
            <a:r>
              <a:rPr lang="en-US" sz="1800" dirty="0" err="1" smtClean="0">
                <a:solidFill>
                  <a:prstClr val="black"/>
                </a:solidFill>
              </a:rPr>
              <a:t>www.ncmhjj.com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626532"/>
            <a:ext cx="787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Data on Probation Recidivism:  A Texas Tidbit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In what may be the most extensive state-based study on the state and local impacts of juvenile justice reforms, Texas A &amp; M and the Council of State Governments analyzed the impact of JJ reforms enacted in Texas between 2007 and 2012.  This research found: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Statistically significant differences in </a:t>
            </a:r>
            <a:r>
              <a:rPr lang="en-US" sz="2400" i="1" dirty="0" smtClean="0">
                <a:solidFill>
                  <a:srgbClr val="00B050"/>
                </a:solidFill>
              </a:rPr>
              <a:t>one-year</a:t>
            </a:r>
            <a:r>
              <a:rPr lang="en-US" sz="2400" dirty="0" smtClean="0">
                <a:solidFill>
                  <a:srgbClr val="00B050"/>
                </a:solidFill>
              </a:rPr>
              <a:t> probabilities of re-arrest </a:t>
            </a:r>
            <a:r>
              <a:rPr lang="en-US" sz="2400" dirty="0" smtClean="0">
                <a:solidFill>
                  <a:prstClr val="black"/>
                </a:solidFill>
              </a:rPr>
              <a:t>between youth released from state-run secure facilities compared to youth under probation supervision in the community.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>
                <a:solidFill>
                  <a:prstClr val="black"/>
                </a:solidFill>
              </a:rPr>
              <a:t>Youth released from state-run secure facilities exhibited a 41% one-year probability of re-arrest compared to 34% for youth under probation supervision.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Source:  Closer to Home:  An Analysis of the State and Local Impact of the Texas Juvenile Justice Reforms.  January 2015.  Go to </a:t>
            </a:r>
            <a:r>
              <a:rPr lang="en-US" sz="1600" dirty="0" err="1" smtClean="0">
                <a:solidFill>
                  <a:prstClr val="black"/>
                </a:solidFill>
              </a:rPr>
              <a:t>www.csgjusticecenter.org</a:t>
            </a:r>
            <a:r>
              <a:rPr lang="en-US" sz="1600" dirty="0" smtClean="0">
                <a:solidFill>
                  <a:prstClr val="black"/>
                </a:solidFill>
              </a:rPr>
              <a:t>/youth/publications/closer-to-home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59C3-0007-C243-850D-FBED4088ED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10272</TotalTime>
  <Words>767</Words>
  <Application>Microsoft Office PowerPoint</Application>
  <PresentationFormat>On-screen Show (4:3)</PresentationFormat>
  <Paragraphs>75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Office Theme</vt:lpstr>
      <vt:lpstr>Probation System Reform Symposium:  Advancing Practice, Changing Lives</vt:lpstr>
      <vt:lpstr>How Do We Know What We Must Know?  Data Improvement Strategies for Dual Status Youth Initiatives</vt:lpstr>
      <vt:lpstr>PowerPoint Presentation</vt:lpstr>
      <vt:lpstr>PowerPoint Presentation</vt:lpstr>
      <vt:lpstr>And the answer 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Probation System Reform Symposium:  Advancing Practice, Changing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Heldman</dc:creator>
  <cp:lastModifiedBy>Sorrel Dilanian</cp:lastModifiedBy>
  <cp:revision>167</cp:revision>
  <dcterms:created xsi:type="dcterms:W3CDTF">2014-12-01T22:02:39Z</dcterms:created>
  <dcterms:modified xsi:type="dcterms:W3CDTF">2016-04-14T21:11:32Z</dcterms:modified>
</cp:coreProperties>
</file>