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76" r:id="rId4"/>
    <p:sldId id="259" r:id="rId5"/>
    <p:sldId id="260" r:id="rId6"/>
    <p:sldId id="278" r:id="rId7"/>
    <p:sldId id="262" r:id="rId8"/>
    <p:sldId id="277" r:id="rId9"/>
    <p:sldId id="264" r:id="rId10"/>
    <p:sldId id="268" r:id="rId11"/>
    <p:sldId id="280" r:id="rId12"/>
    <p:sldId id="270" r:id="rId13"/>
    <p:sldId id="271" r:id="rId14"/>
    <p:sldId id="272" r:id="rId15"/>
    <p:sldId id="273" r:id="rId16"/>
    <p:sldId id="274" r:id="rId17"/>
    <p:sldId id="263" r:id="rId18"/>
    <p:sldId id="279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74" autoAdjust="0"/>
  </p:normalViewPr>
  <p:slideViewPr>
    <p:cSldViewPr snapToGrid="0" snapToObjects="1">
      <p:cViewPr>
        <p:scale>
          <a:sx n="106" d="100"/>
          <a:sy n="106" d="100"/>
        </p:scale>
        <p:origin x="-306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4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7F7DF-572A-3045-BA87-D568F7A532A2}" type="datetimeFigureOut">
              <a:rPr lang="en-US" smtClean="0"/>
              <a:t>4/14/2016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E2531-6813-C34B-834C-CEE3996C47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8568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7DABC2-C911-3641-99A0-C437789B5D76}" type="datetimeFigureOut">
              <a:rPr lang="en-US" smtClean="0"/>
              <a:t>4/14/2016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D5F74-3D6F-CE49-9DA1-5455768202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2508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9DB42-8D26-2F46-84AF-3A0F8B433397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EB1A8-CB45-E24B-B6C6-DCC01573A1B3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BF4B8-6A05-3A42-9541-8AE3911DD8F5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34796-7C13-5940-A97E-B9CAA50D21B7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C8A5-CE28-E44E-B09B-DC300B902304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6C2FB-6861-664C-9658-9D9911D365B4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15811-C8FC-C246-A4D6-7BA804270281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45D6C-C974-BF46-98E9-4F2386669837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F0299-8C27-1D41-A742-D96D8292C394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E9A68-61B5-8E4B-BA02-15B8782FEC40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CEF08-F33A-B34A-9B4F-2046C003C616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014B0-E0C5-3647-92FE-8A2BF51D465B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CCCB3CA-8F84-3148-A34A-41C1BFEEF0A5}" type="datetime1">
              <a:rPr lang="en-US" smtClean="0"/>
              <a:t>4/14/2016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fknrcjj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Document1.docx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272988"/>
            <a:ext cx="6498158" cy="986118"/>
          </a:xfrm>
        </p:spPr>
        <p:txBody>
          <a:bodyPr/>
          <a:lstStyle/>
          <a:p>
            <a:r>
              <a:rPr lang="en-US" sz="3200" b="1" dirty="0" smtClean="0"/>
              <a:t>How </a:t>
            </a:r>
            <a:r>
              <a:rPr lang="en-US" sz="3200" b="1" dirty="0"/>
              <a:t>to Implement the </a:t>
            </a:r>
            <a:r>
              <a:rPr lang="en-US" sz="3200" b="1" dirty="0" smtClean="0"/>
              <a:t>Probation System Reform Data </a:t>
            </a:r>
            <a:r>
              <a:rPr lang="en-US" sz="3200" b="1" dirty="0"/>
              <a:t>Improvement Planning Framework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2384612"/>
            <a:ext cx="6498160" cy="2712321"/>
          </a:xfrm>
        </p:spPr>
        <p:txBody>
          <a:bodyPr>
            <a:noAutofit/>
          </a:bodyPr>
          <a:lstStyle/>
          <a:p>
            <a:r>
              <a:rPr lang="en-US" sz="2000" b="1" smtClean="0">
                <a:solidFill>
                  <a:srgbClr val="0070C0"/>
                </a:solidFill>
              </a:rPr>
              <a:t>April </a:t>
            </a:r>
            <a:r>
              <a:rPr lang="en-US" sz="2000" b="1" smtClean="0">
                <a:solidFill>
                  <a:srgbClr val="0070C0"/>
                </a:solidFill>
              </a:rPr>
              <a:t>7, </a:t>
            </a:r>
            <a:r>
              <a:rPr lang="en-US" sz="2000" b="1" dirty="0" smtClean="0">
                <a:solidFill>
                  <a:srgbClr val="0070C0"/>
                </a:solidFill>
              </a:rPr>
              <a:t>2016</a:t>
            </a:r>
          </a:p>
          <a:p>
            <a:endParaRPr lang="en-US" sz="2000" b="1" dirty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Gene Siegel, M.A.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Data and Research Consultant 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RFK Dual Status Youth/Probation Systems Reform Initiatives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520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483" y="448358"/>
            <a:ext cx="8042276" cy="681564"/>
          </a:xfrm>
        </p:spPr>
        <p:txBody>
          <a:bodyPr/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Category 2 – Case characteristics &amp; History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What do your DSY/Probation cases “look like?”  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This may include gender, age, race/ethnicity, etc. – all data you seek should be able to be summarized for these categories.</a:t>
            </a:r>
          </a:p>
          <a:p>
            <a:pPr>
              <a:buFont typeface="Wingdings" charset="2"/>
              <a:buChar char="Ø"/>
            </a:pPr>
            <a:r>
              <a:rPr lang="en-US" b="1" dirty="0" smtClean="0">
                <a:solidFill>
                  <a:srgbClr val="0070C0"/>
                </a:solidFill>
              </a:rPr>
              <a:t>Age should be tracked dynamically using DOB.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What do the histories of these youth look like?  (e.g., delinquency, child welfare, etc.)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Where are your referrals coming from?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What challenges/needs/problems/risks do your cases/kids present?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229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Category 3 – Case Processing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How do cases move through your systems?</a:t>
            </a:r>
          </a:p>
          <a:p>
            <a:r>
              <a:rPr lang="en-US" b="1" dirty="0">
                <a:solidFill>
                  <a:srgbClr val="0070C0"/>
                </a:solidFill>
              </a:rPr>
              <a:t>Case assignment – judges, attorneys, PO’s, social workers – how do you assign your cases?</a:t>
            </a:r>
          </a:p>
          <a:p>
            <a:r>
              <a:rPr lang="en-US" b="1" dirty="0">
                <a:solidFill>
                  <a:srgbClr val="0070C0"/>
                </a:solidFill>
              </a:rPr>
              <a:t>May include questions that relate to key performance indicators, such as:</a:t>
            </a:r>
          </a:p>
          <a:p>
            <a:pPr marL="1371600" lvl="3" indent="-457200">
              <a:buClrTx/>
              <a:buFont typeface="+mj-lt"/>
              <a:buAutoNum type="arabicPeriod"/>
            </a:pPr>
            <a:r>
              <a:rPr lang="en-US" sz="2000" b="1" dirty="0">
                <a:solidFill>
                  <a:srgbClr val="0070C0"/>
                </a:solidFill>
              </a:rPr>
              <a:t>Time measures – when &amp; how long does it take for key things to happen?</a:t>
            </a:r>
          </a:p>
          <a:p>
            <a:pPr marL="1371600" lvl="3" indent="-457200">
              <a:buClrTx/>
              <a:buFont typeface="+mj-lt"/>
              <a:buAutoNum type="arabicPeriod"/>
            </a:pPr>
            <a:r>
              <a:rPr lang="en-US" sz="2000" b="1" dirty="0">
                <a:solidFill>
                  <a:srgbClr val="0070C0"/>
                </a:solidFill>
              </a:rPr>
              <a:t>Are there delays at key decision points?</a:t>
            </a:r>
          </a:p>
          <a:p>
            <a:pPr marL="1371600" lvl="3" indent="-457200">
              <a:buClrTx/>
              <a:buFont typeface="+mj-lt"/>
              <a:buAutoNum type="arabicPeriod"/>
            </a:pPr>
            <a:r>
              <a:rPr lang="en-US" sz="2000" b="1" dirty="0">
                <a:solidFill>
                  <a:srgbClr val="0070C0"/>
                </a:solidFill>
              </a:rPr>
              <a:t>How many system stakeholders (social workers, PO’s, attorneys, judges, et. al., “touch” a case?)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944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593" y="383149"/>
            <a:ext cx="8042276" cy="661880"/>
          </a:xfrm>
        </p:spPr>
        <p:txBody>
          <a:bodyPr/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Category 4 – Case management/planning/supervision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448790"/>
            <a:ext cx="8042276" cy="3736985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What do you want to know about how cases/kids are actually handled?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Some possible data-related questions include:</a:t>
            </a:r>
          </a:p>
          <a:p>
            <a:pPr marL="1371600" lvl="3" indent="-457200">
              <a:buClrTx/>
              <a:buFont typeface="+mj-lt"/>
              <a:buAutoNum type="arabicPeriod"/>
            </a:pPr>
            <a:r>
              <a:rPr lang="en-US" sz="2000" b="1" dirty="0" smtClean="0">
                <a:solidFill>
                  <a:srgbClr val="0070C0"/>
                </a:solidFill>
              </a:rPr>
              <a:t>What do caseloads look like, for PO’s, social workers, others?  Not just numbers, risk/need indicators too.</a:t>
            </a:r>
          </a:p>
          <a:p>
            <a:pPr marL="1371600" lvl="3" indent="-457200">
              <a:buClrTx/>
              <a:buFont typeface="+mj-lt"/>
              <a:buAutoNum type="arabicPeriod"/>
            </a:pPr>
            <a:r>
              <a:rPr lang="en-US" sz="2000" b="1" dirty="0" smtClean="0">
                <a:solidFill>
                  <a:srgbClr val="0070C0"/>
                </a:solidFill>
              </a:rPr>
              <a:t>How are kids being supervised?</a:t>
            </a:r>
          </a:p>
          <a:p>
            <a:pPr marL="1371600" lvl="3" indent="-457200">
              <a:buClrTx/>
              <a:buFont typeface="+mj-lt"/>
              <a:buAutoNum type="arabicPeriod"/>
            </a:pPr>
            <a:r>
              <a:rPr lang="en-US" sz="2000" b="1" dirty="0" smtClean="0">
                <a:solidFill>
                  <a:srgbClr val="0070C0"/>
                </a:solidFill>
              </a:rPr>
              <a:t>What case activities, </a:t>
            </a:r>
            <a:r>
              <a:rPr lang="en-US" sz="2000" b="1" dirty="0" err="1" smtClean="0">
                <a:solidFill>
                  <a:srgbClr val="0070C0"/>
                </a:solidFill>
              </a:rPr>
              <a:t>inc.</a:t>
            </a:r>
            <a:r>
              <a:rPr lang="en-US" sz="2000" b="1" dirty="0" smtClean="0">
                <a:solidFill>
                  <a:srgbClr val="0070C0"/>
                </a:solidFill>
              </a:rPr>
              <a:t> contacts, do you want to track?</a:t>
            </a:r>
          </a:p>
          <a:p>
            <a:pPr marL="1371600" lvl="3" indent="-457200">
              <a:buClrTx/>
              <a:buFont typeface="+mj-lt"/>
              <a:buAutoNum type="arabicPeriod"/>
            </a:pPr>
            <a:r>
              <a:rPr lang="en-US" sz="2000" b="1" dirty="0" smtClean="0">
                <a:solidFill>
                  <a:srgbClr val="0070C0"/>
                </a:solidFill>
              </a:rPr>
              <a:t>How are screening/assessment tools being used and what are the data from these tools able to tell you?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140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445779"/>
            <a:ext cx="8042276" cy="907031"/>
          </a:xfrm>
        </p:spPr>
        <p:txBody>
          <a:bodyPr/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Category 5 – Protocol/Policy Adherence/Training 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800617"/>
            <a:ext cx="8042276" cy="2959273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What training has been provided and who has completed it?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What do you want to know about your staff’s adherence to local/state/other policies?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What impacts have training had on workloads, performance, and outcomes?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046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663879"/>
            <a:ext cx="8042276" cy="556303"/>
          </a:xfrm>
        </p:spPr>
        <p:txBody>
          <a:bodyPr/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Category 6 – Placement and Services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3234846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What do you want to know about the types of out-of-home placements and other services that your  cases/kids experience?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This may include data related to:</a:t>
            </a:r>
          </a:p>
          <a:p>
            <a:pPr marL="1371600" lvl="3" indent="-457200">
              <a:buClrTx/>
              <a:buFont typeface="+mj-lt"/>
              <a:buAutoNum type="arabicPeriod"/>
            </a:pPr>
            <a:r>
              <a:rPr lang="en-US" sz="2000" b="1" dirty="0" smtClean="0">
                <a:solidFill>
                  <a:srgbClr val="0070C0"/>
                </a:solidFill>
              </a:rPr>
              <a:t>Placement and service histories.</a:t>
            </a:r>
          </a:p>
          <a:p>
            <a:pPr marL="1371600" lvl="3" indent="-457200">
              <a:buClrTx/>
              <a:buFont typeface="+mj-lt"/>
              <a:buAutoNum type="arabicPeriod"/>
            </a:pPr>
            <a:r>
              <a:rPr lang="en-US" sz="2000" b="1" dirty="0" smtClean="0">
                <a:solidFill>
                  <a:srgbClr val="0070C0"/>
                </a:solidFill>
              </a:rPr>
              <a:t>Costs.</a:t>
            </a:r>
          </a:p>
          <a:p>
            <a:pPr marL="1371600" lvl="3" indent="-457200">
              <a:buClrTx/>
              <a:buFont typeface="+mj-lt"/>
              <a:buAutoNum type="arabicPeriod"/>
            </a:pPr>
            <a:r>
              <a:rPr lang="en-US" sz="2000" b="1" dirty="0" smtClean="0">
                <a:solidFill>
                  <a:srgbClr val="0070C0"/>
                </a:solidFill>
              </a:rPr>
              <a:t>Other performance indicators.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3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916" y="558513"/>
            <a:ext cx="8667751" cy="869453"/>
          </a:xfrm>
        </p:spPr>
        <p:txBody>
          <a:bodyPr/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Category 7 – “System” impacts &amp; </a:t>
            </a:r>
            <a:br>
              <a:rPr lang="en-US" sz="2400" b="1" dirty="0" smtClean="0">
                <a:solidFill>
                  <a:srgbClr val="0070C0"/>
                </a:solidFill>
              </a:rPr>
            </a:br>
            <a:r>
              <a:rPr lang="en-US" sz="2400" b="1" dirty="0" smtClean="0">
                <a:solidFill>
                  <a:srgbClr val="0070C0"/>
                </a:solidFill>
              </a:rPr>
              <a:t>performance indicators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963455"/>
            <a:ext cx="8042276" cy="3610626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What impacts are local practices and/or reforms having on your organization, your staff, others?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This may include data related to:</a:t>
            </a:r>
          </a:p>
          <a:p>
            <a:pPr marL="1076325" lvl="2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Workloads.</a:t>
            </a:r>
          </a:p>
          <a:p>
            <a:pPr marL="1076325" lvl="2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Efficiencies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</a:rPr>
              <a:t>inc.</a:t>
            </a:r>
            <a:r>
              <a:rPr lang="en-US" b="1" dirty="0" smtClean="0">
                <a:solidFill>
                  <a:srgbClr val="0070C0"/>
                </a:solidFill>
              </a:rPr>
              <a:t> reducing delays.</a:t>
            </a:r>
          </a:p>
          <a:p>
            <a:pPr marL="1076325" lvl="2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Due process/Fairness.</a:t>
            </a:r>
          </a:p>
          <a:p>
            <a:pPr marL="1076325" lvl="2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Best and/or promising practices.</a:t>
            </a:r>
          </a:p>
          <a:p>
            <a:pPr marL="1076325" lvl="2" indent="-457200">
              <a:buClrTx/>
              <a:buFont typeface="+mj-lt"/>
              <a:buAutoNum type="arabicPeriod"/>
            </a:pPr>
            <a:r>
              <a:rPr lang="en-US" b="1" dirty="0">
                <a:solidFill>
                  <a:srgbClr val="0070C0"/>
                </a:solidFill>
              </a:rPr>
              <a:t>C</a:t>
            </a:r>
            <a:r>
              <a:rPr lang="en-US" b="1" dirty="0" smtClean="0">
                <a:solidFill>
                  <a:srgbClr val="0070C0"/>
                </a:solidFill>
              </a:rPr>
              <a:t>ross-system coordination/collaboration.</a:t>
            </a:r>
          </a:p>
          <a:p>
            <a:pPr marL="1076325" lvl="2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Costs.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132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4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4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916" y="495882"/>
            <a:ext cx="8667751" cy="568829"/>
          </a:xfrm>
        </p:spPr>
        <p:txBody>
          <a:bodyPr/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Category 8 – Child/Youth, Family &amp; Community Outcomes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70001"/>
            <a:ext cx="8042276" cy="4354186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What do you want to know about the impacts of local practices and/or reforms on children/youth, their families &amp; communities?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This may include data related to:</a:t>
            </a:r>
          </a:p>
          <a:p>
            <a:pPr marL="1076325" lvl="2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“Recidivism” or returning cases.</a:t>
            </a:r>
          </a:p>
          <a:p>
            <a:pPr marL="1076325" lvl="2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Chronicity (how many times does a case return).</a:t>
            </a:r>
          </a:p>
          <a:p>
            <a:pPr marL="1076325" lvl="2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How quickly (time measure) do cases return?</a:t>
            </a:r>
          </a:p>
          <a:p>
            <a:pPr marL="1076325" lvl="2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When cases return, what do they return for?</a:t>
            </a:r>
          </a:p>
          <a:p>
            <a:pPr marL="1076325" lvl="2" indent="-457200">
              <a:buClrTx/>
              <a:buFont typeface="+mj-lt"/>
              <a:buAutoNum type="arabicPeriod"/>
            </a:pPr>
            <a:r>
              <a:rPr lang="en-US" b="1" dirty="0" smtClean="0">
                <a:solidFill>
                  <a:srgbClr val="0070C0"/>
                </a:solidFill>
              </a:rPr>
              <a:t>What impacts are services/placement/treatment having?</a:t>
            </a:r>
          </a:p>
          <a:p>
            <a:pPr marL="347472" lvl="2" indent="-347472">
              <a:spcBef>
                <a:spcPts val="2000"/>
              </a:spcBef>
              <a:buClrTx/>
            </a:pPr>
            <a:r>
              <a:rPr lang="en-US" sz="2300" b="1" dirty="0" smtClean="0">
                <a:solidFill>
                  <a:srgbClr val="0070C0"/>
                </a:solidFill>
              </a:rPr>
              <a:t>Some data questions may be more research-focused than continually tracked data.</a:t>
            </a:r>
          </a:p>
          <a:p>
            <a:pPr marL="347472" lvl="2" indent="-347472">
              <a:spcBef>
                <a:spcPts val="2000"/>
              </a:spcBef>
              <a:buClrTx/>
            </a:pPr>
            <a:r>
              <a:rPr lang="en-US" sz="2300" b="1" dirty="0" smtClean="0">
                <a:solidFill>
                  <a:srgbClr val="0070C0"/>
                </a:solidFill>
              </a:rPr>
              <a:t>Some research may be more point in time qualitative/process-oriented (e.g., questionnaires/surveys) than quantitative analysis.</a:t>
            </a:r>
            <a:endParaRPr lang="en-US" sz="23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95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534032"/>
          </a:xfrm>
        </p:spPr>
        <p:txBody>
          <a:bodyPr/>
          <a:lstStyle/>
          <a:p>
            <a:r>
              <a:rPr lang="en-US" sz="2000" b="1" dirty="0" smtClean="0">
                <a:solidFill>
                  <a:srgbClr val="0070C0"/>
                </a:solidFill>
              </a:rPr>
              <a:t>Exercise:  How to implement the 3-Tier Planning Approach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4" y="800912"/>
            <a:ext cx="8339231" cy="5031417"/>
          </a:xfrm>
        </p:spPr>
        <p:txBody>
          <a:bodyPr>
            <a:no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</a:rPr>
              <a:t>Simple worksheet for you to use.</a:t>
            </a:r>
            <a:endParaRPr lang="en-US" sz="1600" b="1" dirty="0">
              <a:solidFill>
                <a:srgbClr val="0070C0"/>
              </a:solidFill>
            </a:endParaRPr>
          </a:p>
          <a:p>
            <a:r>
              <a:rPr lang="en-US" sz="1600" b="1" dirty="0" smtClean="0">
                <a:solidFill>
                  <a:srgbClr val="0070C0"/>
                </a:solidFill>
              </a:rPr>
              <a:t>As you interact/work in your group(s), think about what you want to know, what information you need to do your jobs, what would be useful? – </a:t>
            </a:r>
            <a:r>
              <a:rPr lang="en-US" sz="1600" b="1" i="1" u="sng" dirty="0" smtClean="0">
                <a:solidFill>
                  <a:srgbClr val="0070C0"/>
                </a:solidFill>
              </a:rPr>
              <a:t>Just a start!</a:t>
            </a:r>
          </a:p>
          <a:p>
            <a:pPr marL="440690" algn="ctr">
              <a:spcBef>
                <a:spcPts val="800"/>
              </a:spcBef>
              <a:buClr>
                <a:srgbClr val="00B050"/>
              </a:buClr>
              <a:buFont typeface="Wingdings" charset="2"/>
              <a:buChar char="v"/>
            </a:pPr>
            <a:r>
              <a:rPr lang="en-US" sz="1600" b="1" dirty="0" smtClean="0">
                <a:solidFill>
                  <a:srgbClr val="00B050"/>
                </a:solidFill>
              </a:rPr>
              <a:t>Due to time constraints, today we will only delve into 3 of the categories.</a:t>
            </a:r>
          </a:p>
          <a:p>
            <a:r>
              <a:rPr lang="en-US" sz="1600" b="1" dirty="0" smtClean="0">
                <a:solidFill>
                  <a:srgbClr val="0070C0"/>
                </a:solidFill>
              </a:rPr>
              <a:t>The start of a </a:t>
            </a:r>
            <a:r>
              <a:rPr lang="en-US" sz="1600" b="1" i="1" dirty="0" smtClean="0">
                <a:solidFill>
                  <a:srgbClr val="0070C0"/>
                </a:solidFill>
              </a:rPr>
              <a:t>deliberative &amp; interactive</a:t>
            </a:r>
            <a:r>
              <a:rPr lang="en-US" sz="1600" b="1" dirty="0" smtClean="0">
                <a:solidFill>
                  <a:srgbClr val="0070C0"/>
                </a:solidFill>
              </a:rPr>
              <a:t> process – for each data category, offer your initial ideas/suggestions AS QUESTIONS.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599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91491"/>
          </a:xfrm>
        </p:spPr>
        <p:txBody>
          <a:bodyPr/>
          <a:lstStyle/>
          <a:p>
            <a:r>
              <a:rPr lang="en-US" sz="2200" b="1" dirty="0" smtClean="0">
                <a:solidFill>
                  <a:srgbClr val="0070C0"/>
                </a:solidFill>
              </a:rPr>
              <a:t>How to implement the planning framework: </a:t>
            </a:r>
            <a:r>
              <a:rPr lang="en-US" sz="2200" b="1" dirty="0">
                <a:solidFill>
                  <a:srgbClr val="0070C0"/>
                </a:solidFill>
              </a:rPr>
              <a:t>5</a:t>
            </a:r>
            <a:r>
              <a:rPr lang="en-US" sz="2200" b="1" dirty="0" smtClean="0">
                <a:solidFill>
                  <a:srgbClr val="0070C0"/>
                </a:solidFill>
              </a:rPr>
              <a:t> steps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14142"/>
            <a:ext cx="8042276" cy="4741334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en-US" sz="1600" b="1" dirty="0" smtClean="0">
                <a:solidFill>
                  <a:srgbClr val="0070C0"/>
                </a:solidFill>
              </a:rPr>
              <a:t>Commit to making improved data and how you use data top priorities.</a:t>
            </a:r>
          </a:p>
          <a:p>
            <a:pPr>
              <a:buFont typeface="+mj-lt"/>
              <a:buAutoNum type="arabicPeriod"/>
            </a:pPr>
            <a:r>
              <a:rPr lang="en-US" sz="1600" b="1" dirty="0" smtClean="0">
                <a:solidFill>
                  <a:srgbClr val="0070C0"/>
                </a:solidFill>
              </a:rPr>
              <a:t>Form a local data </a:t>
            </a:r>
            <a:r>
              <a:rPr lang="en-US" sz="1600" b="1" smtClean="0">
                <a:solidFill>
                  <a:srgbClr val="0070C0"/>
                </a:solidFill>
              </a:rPr>
              <a:t>advisory group - include </a:t>
            </a:r>
            <a:r>
              <a:rPr lang="en-US" sz="1600" b="1" dirty="0" smtClean="0">
                <a:solidFill>
                  <a:srgbClr val="0070C0"/>
                </a:solidFill>
              </a:rPr>
              <a:t>key decision makers &amp; line staff.</a:t>
            </a:r>
          </a:p>
          <a:p>
            <a:pPr>
              <a:buFont typeface="+mj-lt"/>
              <a:buAutoNum type="arabicPeriod"/>
            </a:pPr>
            <a:r>
              <a:rPr lang="en-US" sz="1600" b="1" dirty="0">
                <a:solidFill>
                  <a:srgbClr val="0070C0"/>
                </a:solidFill>
              </a:rPr>
              <a:t>If you like the 3-Tier framework, </a:t>
            </a:r>
            <a:r>
              <a:rPr lang="en-US" sz="1600" b="1" dirty="0" smtClean="0">
                <a:solidFill>
                  <a:srgbClr val="0070C0"/>
                </a:solidFill>
              </a:rPr>
              <a:t>implement the process within your organization and focus </a:t>
            </a:r>
            <a:r>
              <a:rPr lang="en-US" sz="1600" b="1" dirty="0">
                <a:solidFill>
                  <a:srgbClr val="0070C0"/>
                </a:solidFill>
              </a:rPr>
              <a:t>on your data-related questions </a:t>
            </a:r>
            <a:r>
              <a:rPr lang="en-US" sz="1600" b="1" i="1" dirty="0">
                <a:solidFill>
                  <a:srgbClr val="0070C0"/>
                </a:solidFill>
              </a:rPr>
              <a:t>first</a:t>
            </a:r>
            <a:r>
              <a:rPr lang="en-US" sz="1600" b="1" dirty="0">
                <a:solidFill>
                  <a:srgbClr val="0070C0"/>
                </a:solidFill>
              </a:rPr>
              <a:t> – </a:t>
            </a:r>
            <a:r>
              <a:rPr lang="en-US" sz="1600" b="1" dirty="0">
                <a:solidFill>
                  <a:srgbClr val="008000"/>
                </a:solidFill>
              </a:rPr>
              <a:t>what</a:t>
            </a:r>
            <a:r>
              <a:rPr lang="en-US" sz="1600" b="1" dirty="0">
                <a:solidFill>
                  <a:srgbClr val="0070C0"/>
                </a:solidFill>
              </a:rPr>
              <a:t> do you want to know?  Then </a:t>
            </a:r>
            <a:r>
              <a:rPr lang="en-US" sz="1600" b="1" i="1" dirty="0">
                <a:solidFill>
                  <a:srgbClr val="0070C0"/>
                </a:solidFill>
              </a:rPr>
              <a:t>clarify and prioritize </a:t>
            </a:r>
            <a:r>
              <a:rPr lang="en-US" sz="1600" b="1" dirty="0">
                <a:solidFill>
                  <a:srgbClr val="0070C0"/>
                </a:solidFill>
              </a:rPr>
              <a:t>these questions. </a:t>
            </a:r>
            <a:endParaRPr lang="en-US" sz="1600" b="1" dirty="0" smtClean="0">
              <a:solidFill>
                <a:srgbClr val="0070C0"/>
              </a:solidFill>
            </a:endParaRPr>
          </a:p>
          <a:p>
            <a:pPr indent="-257810">
              <a:spcBef>
                <a:spcPts val="800"/>
              </a:spcBef>
              <a:buFont typeface="Wingdings" charset="2"/>
              <a:buChar char="v"/>
            </a:pPr>
            <a:r>
              <a:rPr lang="en-US" sz="1600" b="1" dirty="0">
                <a:solidFill>
                  <a:srgbClr val="0070C0"/>
                </a:solidFill>
              </a:rPr>
              <a:t>Consider starting </a:t>
            </a:r>
            <a:r>
              <a:rPr lang="en-US" sz="1600" b="1" dirty="0" smtClean="0">
                <a:solidFill>
                  <a:srgbClr val="0070C0"/>
                </a:solidFill>
              </a:rPr>
              <a:t>with your top </a:t>
            </a:r>
            <a:r>
              <a:rPr lang="en-US" sz="1600" b="1" dirty="0">
                <a:solidFill>
                  <a:srgbClr val="0070C0"/>
                </a:solidFill>
              </a:rPr>
              <a:t>5 </a:t>
            </a:r>
            <a:r>
              <a:rPr lang="en-US" sz="1600" b="1" dirty="0" smtClean="0">
                <a:solidFill>
                  <a:srgbClr val="0070C0"/>
                </a:solidFill>
              </a:rPr>
              <a:t>data </a:t>
            </a:r>
            <a:r>
              <a:rPr lang="en-US" sz="1600" b="1" dirty="0">
                <a:solidFill>
                  <a:srgbClr val="0070C0"/>
                </a:solidFill>
              </a:rPr>
              <a:t>questions for </a:t>
            </a:r>
            <a:r>
              <a:rPr lang="en-US" sz="1600" b="1" dirty="0" smtClean="0">
                <a:solidFill>
                  <a:srgbClr val="0070C0"/>
                </a:solidFill>
              </a:rPr>
              <a:t>each selected data category. </a:t>
            </a:r>
          </a:p>
          <a:p>
            <a:pPr>
              <a:buFont typeface="+mj-lt"/>
              <a:buAutoNum type="arabicPeriod" startAt="4"/>
            </a:pPr>
            <a:r>
              <a:rPr lang="en-US" sz="1600" b="1" dirty="0">
                <a:solidFill>
                  <a:srgbClr val="0070C0"/>
                </a:solidFill>
              </a:rPr>
              <a:t>Next, identify the data elements associated with your questions and where &amp; how you can obtain and compile the </a:t>
            </a:r>
            <a:r>
              <a:rPr lang="en-US" sz="1600" b="1" dirty="0" smtClean="0">
                <a:solidFill>
                  <a:srgbClr val="0070C0"/>
                </a:solidFill>
              </a:rPr>
              <a:t>data</a:t>
            </a:r>
            <a:r>
              <a:rPr lang="en-US" sz="1600" b="1" dirty="0">
                <a:solidFill>
                  <a:srgbClr val="0070C0"/>
                </a:solidFill>
              </a:rPr>
              <a:t> </a:t>
            </a:r>
            <a:r>
              <a:rPr lang="en-US" sz="1600" b="1" dirty="0" smtClean="0">
                <a:solidFill>
                  <a:srgbClr val="0070C0"/>
                </a:solidFill>
              </a:rPr>
              <a:t>– focus on achievable/doable!</a:t>
            </a:r>
          </a:p>
          <a:p>
            <a:pPr>
              <a:buFont typeface="+mj-lt"/>
              <a:buAutoNum type="arabicPeriod" startAt="4"/>
            </a:pPr>
            <a:r>
              <a:rPr lang="en-US" sz="1600" b="1" dirty="0">
                <a:solidFill>
                  <a:srgbClr val="0070C0"/>
                </a:solidFill>
              </a:rPr>
              <a:t>Initially, your </a:t>
            </a:r>
            <a:r>
              <a:rPr lang="en-US" sz="1600" b="1" dirty="0" smtClean="0">
                <a:solidFill>
                  <a:srgbClr val="0070C0"/>
                </a:solidFill>
              </a:rPr>
              <a:t>efforts should focus </a:t>
            </a:r>
            <a:r>
              <a:rPr lang="en-US" sz="1600" b="1" dirty="0">
                <a:solidFill>
                  <a:srgbClr val="0070C0"/>
                </a:solidFill>
              </a:rPr>
              <a:t>on baseline </a:t>
            </a:r>
            <a:r>
              <a:rPr lang="en-US" sz="1600" b="1" dirty="0" smtClean="0">
                <a:solidFill>
                  <a:srgbClr val="0070C0"/>
                </a:solidFill>
              </a:rPr>
              <a:t>data and, eventually, more active tracking – aspire to develop the capabilities to more actively track individual kids </a:t>
            </a:r>
            <a:r>
              <a:rPr lang="en-US" sz="1600" b="1" i="1" dirty="0" smtClean="0">
                <a:solidFill>
                  <a:srgbClr val="0070C0"/>
                </a:solidFill>
              </a:rPr>
              <a:t>and</a:t>
            </a:r>
            <a:r>
              <a:rPr lang="en-US" sz="1600" b="1" dirty="0" smtClean="0">
                <a:solidFill>
                  <a:srgbClr val="0070C0"/>
                </a:solidFill>
              </a:rPr>
              <a:t> cases in real time.</a:t>
            </a:r>
          </a:p>
          <a:p>
            <a:pPr marL="440690">
              <a:spcBef>
                <a:spcPts val="800"/>
              </a:spcBef>
              <a:buFont typeface="Wingdings" charset="2"/>
              <a:buChar char="v"/>
            </a:pPr>
            <a:r>
              <a:rPr lang="en-US" sz="1600" b="1" dirty="0" smtClean="0">
                <a:solidFill>
                  <a:srgbClr val="0070C0"/>
                </a:solidFill>
              </a:rPr>
              <a:t>Beware the “we can’t do that” perspective &amp; do not get stuck on automated/technology aspects.  </a:t>
            </a:r>
            <a:endParaRPr lang="en-US" sz="1600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248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82940"/>
            <a:ext cx="8042276" cy="694090"/>
          </a:xfrm>
        </p:spPr>
        <p:txBody>
          <a:bodyPr/>
          <a:lstStyle/>
          <a:p>
            <a:r>
              <a:rPr lang="en-US" sz="2400" b="1" dirty="0" smtClean="0"/>
              <a:t>Closing comments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11283"/>
            <a:ext cx="8042276" cy="3895108"/>
          </a:xfrm>
        </p:spPr>
        <p:txBody>
          <a:bodyPr>
            <a:noAutofit/>
          </a:bodyPr>
          <a:lstStyle/>
          <a:p>
            <a:pPr>
              <a:buFont typeface="AppleColorEmoji" charset="-128"/>
              <a:buChar char="✔"/>
            </a:pPr>
            <a:r>
              <a:rPr lang="en-US" sz="1600" b="1" dirty="0">
                <a:solidFill>
                  <a:srgbClr val="0070C0"/>
                </a:solidFill>
              </a:rPr>
              <a:t>Read the two data articles and adapt suggestions to best meet local needs.</a:t>
            </a:r>
          </a:p>
          <a:p>
            <a:pPr>
              <a:buFont typeface="AppleColorEmoji" charset="-128"/>
              <a:buChar char="✔"/>
            </a:pPr>
            <a:r>
              <a:rPr lang="en-US" sz="1600" b="1" dirty="0">
                <a:solidFill>
                  <a:srgbClr val="0070C0"/>
                </a:solidFill>
              </a:rPr>
              <a:t>This is not easy, it takes time and effort – can be tedious. </a:t>
            </a:r>
          </a:p>
          <a:p>
            <a:pPr>
              <a:buFont typeface="AppleColorEmoji" charset="-128"/>
              <a:buChar char="✔"/>
            </a:pPr>
            <a:r>
              <a:rPr lang="en-US" sz="1600" b="1" dirty="0">
                <a:solidFill>
                  <a:srgbClr val="0070C0"/>
                </a:solidFill>
              </a:rPr>
              <a:t>Give due consideration to Data Analysis </a:t>
            </a:r>
            <a:r>
              <a:rPr lang="en-US" sz="1600" b="1" dirty="0" smtClean="0">
                <a:solidFill>
                  <a:srgbClr val="0070C0"/>
                </a:solidFill>
              </a:rPr>
              <a:t>resource, </a:t>
            </a:r>
            <a:r>
              <a:rPr lang="en-US" sz="1600" b="1" dirty="0">
                <a:solidFill>
                  <a:srgbClr val="0070C0"/>
                </a:solidFill>
              </a:rPr>
              <a:t>how to </a:t>
            </a:r>
            <a:r>
              <a:rPr lang="en-US" sz="1600" b="1" dirty="0" smtClean="0">
                <a:solidFill>
                  <a:srgbClr val="0070C0"/>
                </a:solidFill>
              </a:rPr>
              <a:t>create/sustain that.</a:t>
            </a:r>
          </a:p>
          <a:p>
            <a:pPr>
              <a:buFont typeface="AppleColorEmoji" charset="-128"/>
              <a:buChar char="✔"/>
            </a:pPr>
            <a:r>
              <a:rPr lang="en-US" sz="1600" b="1" dirty="0" smtClean="0">
                <a:solidFill>
                  <a:srgbClr val="0070C0"/>
                </a:solidFill>
              </a:rPr>
              <a:t>Explore ways to make </a:t>
            </a:r>
            <a:r>
              <a:rPr lang="en-US" sz="1600" b="1" dirty="0">
                <a:solidFill>
                  <a:srgbClr val="0070C0"/>
                </a:solidFill>
              </a:rPr>
              <a:t>data a routine component of management team &amp; staff </a:t>
            </a:r>
            <a:r>
              <a:rPr lang="en-US" sz="1600" b="1" dirty="0" smtClean="0">
                <a:solidFill>
                  <a:srgbClr val="0070C0"/>
                </a:solidFill>
              </a:rPr>
              <a:t>meetings (e.g., “Tuesdays with Data”).</a:t>
            </a:r>
            <a:endParaRPr lang="en-US" sz="1600" b="1" dirty="0">
              <a:solidFill>
                <a:srgbClr val="0070C0"/>
              </a:solidFill>
            </a:endParaRPr>
          </a:p>
          <a:p>
            <a:pPr>
              <a:buFont typeface="AppleColorEmoji" charset="-128"/>
              <a:buChar char="✔"/>
            </a:pPr>
            <a:r>
              <a:rPr lang="en-US" sz="1600" b="1" dirty="0" smtClean="0">
                <a:solidFill>
                  <a:srgbClr val="0070C0"/>
                </a:solidFill>
              </a:rPr>
              <a:t>Contact </a:t>
            </a:r>
            <a:r>
              <a:rPr lang="en-US" sz="1600" b="1" dirty="0">
                <a:solidFill>
                  <a:srgbClr val="0070C0"/>
                </a:solidFill>
              </a:rPr>
              <a:t>us for examples of how others involved in DSY/PSR have begun to find, organize, present, and use their data.</a:t>
            </a:r>
          </a:p>
          <a:p>
            <a:pPr>
              <a:buFont typeface="AppleColorEmoji" charset="-128"/>
              <a:buChar char="✔"/>
            </a:pPr>
            <a:r>
              <a:rPr lang="en-US" sz="1600" b="1" dirty="0" smtClean="0">
                <a:solidFill>
                  <a:srgbClr val="0070C0"/>
                </a:solidFill>
              </a:rPr>
              <a:t>Try to “keep it real” – what is doable? -  but also </a:t>
            </a:r>
            <a:r>
              <a:rPr lang="is-IS" sz="1600" b="1" dirty="0" smtClean="0">
                <a:solidFill>
                  <a:srgbClr val="0070C0"/>
                </a:solidFill>
              </a:rPr>
              <a:t>… </a:t>
            </a:r>
            <a:r>
              <a:rPr lang="en-US" sz="1600" b="1" i="1" u="sng" dirty="0" smtClean="0">
                <a:solidFill>
                  <a:srgbClr val="0070C0"/>
                </a:solidFill>
              </a:rPr>
              <a:t>aspire!</a:t>
            </a:r>
          </a:p>
          <a:p>
            <a:pPr marL="0" indent="0" algn="ctr">
              <a:buClrTx/>
              <a:buNone/>
            </a:pPr>
            <a:r>
              <a:rPr lang="en-US" sz="1600" b="1" i="1" dirty="0">
                <a:solidFill>
                  <a:srgbClr val="0070C0"/>
                </a:solidFill>
              </a:rPr>
              <a:t>THANK YOU FOR YOUR COMMITMENT AND </a:t>
            </a:r>
            <a:r>
              <a:rPr lang="en-US" sz="1600" b="1" i="1" dirty="0" smtClean="0">
                <a:solidFill>
                  <a:srgbClr val="0070C0"/>
                </a:solidFill>
              </a:rPr>
              <a:t>EFFORT!</a:t>
            </a:r>
          </a:p>
          <a:p>
            <a:pPr marL="0" indent="0">
              <a:spcBef>
                <a:spcPts val="0"/>
              </a:spcBef>
              <a:buClrTx/>
              <a:buNone/>
            </a:pPr>
            <a:endParaRPr lang="en-US" sz="1600" b="1" i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en-US" sz="1600" b="1" i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60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901874"/>
            <a:ext cx="8042276" cy="794298"/>
          </a:xfrm>
        </p:spPr>
        <p:txBody>
          <a:bodyPr/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Before we begin </a:t>
            </a:r>
            <a:r>
              <a:rPr lang="en-US" sz="3600" dirty="0" smtClean="0"/>
              <a:t>…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2906038"/>
            <a:ext cx="8042276" cy="13058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0070C0"/>
                </a:solidFill>
              </a:rPr>
              <a:t>Why is improving your </a:t>
            </a:r>
            <a:r>
              <a:rPr lang="en-US" sz="3200" b="1" dirty="0" smtClean="0">
                <a:solidFill>
                  <a:srgbClr val="0070C0"/>
                </a:solidFill>
              </a:rPr>
              <a:t>data </a:t>
            </a:r>
            <a:r>
              <a:rPr lang="en-US" sz="3200" b="1" dirty="0">
                <a:solidFill>
                  <a:srgbClr val="0070C0"/>
                </a:solidFill>
              </a:rPr>
              <a:t>so important?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811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95466"/>
            <a:ext cx="8042276" cy="756721"/>
          </a:xfrm>
        </p:spPr>
        <p:txBody>
          <a:bodyPr/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A National Perspective</a:t>
            </a:r>
            <a:endParaRPr lang="en-US" sz="36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449889"/>
            <a:ext cx="8042276" cy="4343400"/>
          </a:xfrm>
        </p:spPr>
        <p:txBody>
          <a:bodyPr>
            <a:normAutofit/>
          </a:bodyPr>
          <a:lstStyle/>
          <a:p>
            <a:r>
              <a:rPr lang="en-US" sz="2200" b="1" dirty="0" smtClean="0">
                <a:solidFill>
                  <a:srgbClr val="0070C0"/>
                </a:solidFill>
              </a:rPr>
              <a:t>JJ &amp; CW often subjected to barrage of critiques and questions about their efficacy.</a:t>
            </a:r>
          </a:p>
          <a:p>
            <a:r>
              <a:rPr lang="en-US" sz="2200" b="1" dirty="0" smtClean="0">
                <a:solidFill>
                  <a:srgbClr val="0070C0"/>
                </a:solidFill>
              </a:rPr>
              <a:t>Rarely proactive even if they have good data.</a:t>
            </a:r>
          </a:p>
          <a:p>
            <a:r>
              <a:rPr lang="en-US" sz="2200" b="1" dirty="0" smtClean="0">
                <a:solidFill>
                  <a:srgbClr val="0070C0"/>
                </a:solidFill>
              </a:rPr>
              <a:t>Very few “data-driven” JJ &amp; CW organizations.</a:t>
            </a:r>
          </a:p>
          <a:p>
            <a:r>
              <a:rPr lang="en-US" sz="2200" b="1" dirty="0" smtClean="0">
                <a:solidFill>
                  <a:srgbClr val="0070C0"/>
                </a:solidFill>
              </a:rPr>
              <a:t>We got into the business because we want to help – we are generally not data oriented.</a:t>
            </a:r>
          </a:p>
          <a:p>
            <a:r>
              <a:rPr lang="en-US" sz="2200" b="1" dirty="0" smtClean="0">
                <a:solidFill>
                  <a:srgbClr val="0070C0"/>
                </a:solidFill>
              </a:rPr>
              <a:t>How can we know we make a difference if we don’t have good data?  How can the public know?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96199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39293"/>
            <a:ext cx="8042276" cy="656512"/>
          </a:xfrm>
        </p:spPr>
        <p:txBody>
          <a:bodyPr/>
          <a:lstStyle/>
          <a:p>
            <a:r>
              <a:rPr lang="en-US" sz="2200" b="1" dirty="0" smtClean="0">
                <a:solidFill>
                  <a:srgbClr val="0070C0"/>
                </a:solidFill>
              </a:rPr>
              <a:t>A brief look at the data improvement planning framework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989" y="1171376"/>
            <a:ext cx="8240822" cy="4991557"/>
          </a:xfrm>
        </p:spPr>
        <p:txBody>
          <a:bodyPr>
            <a:noAutofit/>
          </a:bodyPr>
          <a:lstStyle/>
          <a:p>
            <a:r>
              <a:rPr lang="en-US" sz="1800" b="1" dirty="0" smtClean="0">
                <a:solidFill>
                  <a:srgbClr val="0070C0"/>
                </a:solidFill>
              </a:rPr>
              <a:t>Limited time, presenting an overview of </a:t>
            </a:r>
            <a:r>
              <a:rPr lang="en-US" sz="1800" b="1" i="1" dirty="0" smtClean="0">
                <a:solidFill>
                  <a:srgbClr val="00B050"/>
                </a:solidFill>
              </a:rPr>
              <a:t>how</a:t>
            </a:r>
            <a:r>
              <a:rPr lang="en-US" sz="1800" b="1" dirty="0" smtClean="0">
                <a:solidFill>
                  <a:srgbClr val="0070C0"/>
                </a:solidFill>
              </a:rPr>
              <a:t> to implement framework.</a:t>
            </a:r>
          </a:p>
          <a:p>
            <a:r>
              <a:rPr lang="en-US" sz="1800" b="1" dirty="0" smtClean="0">
                <a:solidFill>
                  <a:srgbClr val="0070C0"/>
                </a:solidFill>
              </a:rPr>
              <a:t>A key assumption:  Different data-related capabilities/resources.</a:t>
            </a:r>
          </a:p>
          <a:p>
            <a:r>
              <a:rPr lang="en-US" sz="1800" b="1" dirty="0" smtClean="0">
                <a:solidFill>
                  <a:srgbClr val="0070C0"/>
                </a:solidFill>
              </a:rPr>
              <a:t>Non-technical!  Not delving into automated system technical specs, system functionalities, database options, etc.</a:t>
            </a:r>
          </a:p>
          <a:p>
            <a:r>
              <a:rPr lang="en-US" sz="1800" b="1" dirty="0" smtClean="0">
                <a:solidFill>
                  <a:srgbClr val="0070C0"/>
                </a:solidFill>
              </a:rPr>
              <a:t>Data analysis – </a:t>
            </a:r>
            <a:r>
              <a:rPr lang="en-US" sz="1800" b="1" dirty="0">
                <a:solidFill>
                  <a:srgbClr val="0070C0"/>
                </a:solidFill>
              </a:rPr>
              <a:t>a</a:t>
            </a:r>
            <a:r>
              <a:rPr lang="en-US" sz="1800" b="1" dirty="0" smtClean="0">
                <a:solidFill>
                  <a:srgbClr val="0070C0"/>
                </a:solidFill>
              </a:rPr>
              <a:t>n important issue, will briefly touch on this.</a:t>
            </a:r>
          </a:p>
          <a:p>
            <a:r>
              <a:rPr lang="en-US" sz="1800" b="1" dirty="0" smtClean="0">
                <a:solidFill>
                  <a:srgbClr val="0070C0"/>
                </a:solidFill>
              </a:rPr>
              <a:t>The </a:t>
            </a:r>
            <a:r>
              <a:rPr lang="en-US" sz="1800" b="1" i="1" dirty="0" smtClean="0">
                <a:solidFill>
                  <a:srgbClr val="0070C0"/>
                </a:solidFill>
              </a:rPr>
              <a:t>primary goals for today include:</a:t>
            </a:r>
          </a:p>
          <a:p>
            <a:pPr>
              <a:spcBef>
                <a:spcPts val="800"/>
              </a:spcBef>
              <a:buFont typeface="Wingdings" charset="2"/>
              <a:buChar char="Ø"/>
            </a:pPr>
            <a:r>
              <a:rPr lang="en-US" sz="1800" b="1" i="1" dirty="0" smtClean="0">
                <a:solidFill>
                  <a:srgbClr val="0070C0"/>
                </a:solidFill>
              </a:rPr>
              <a:t>Brief review of the 3-Tier Planning Framework.</a:t>
            </a:r>
          </a:p>
          <a:p>
            <a:pPr>
              <a:spcBef>
                <a:spcPts val="800"/>
              </a:spcBef>
              <a:buFont typeface="Wingdings" charset="2"/>
              <a:buChar char="Ø"/>
            </a:pPr>
            <a:r>
              <a:rPr lang="en-US" sz="1800" b="1" i="1" dirty="0" smtClean="0">
                <a:solidFill>
                  <a:srgbClr val="0070C0"/>
                </a:solidFill>
              </a:rPr>
              <a:t>Begin to identify data-related questions you want to answer.</a:t>
            </a:r>
          </a:p>
          <a:p>
            <a:pPr>
              <a:spcBef>
                <a:spcPts val="800"/>
              </a:spcBef>
              <a:buFont typeface="Wingdings" charset="2"/>
              <a:buChar char="Ø"/>
            </a:pPr>
            <a:r>
              <a:rPr lang="en-US" sz="1800" b="1" i="1" dirty="0" smtClean="0">
                <a:solidFill>
                  <a:srgbClr val="0070C0"/>
                </a:solidFill>
              </a:rPr>
              <a:t>Begin to address </a:t>
            </a:r>
            <a:r>
              <a:rPr lang="en-US" sz="1800" b="1" i="1" u="sng" dirty="0" smtClean="0">
                <a:solidFill>
                  <a:srgbClr val="0070C0"/>
                </a:solidFill>
              </a:rPr>
              <a:t>how</a:t>
            </a:r>
            <a:r>
              <a:rPr lang="en-US" sz="1800" b="1" i="1" dirty="0" smtClean="0">
                <a:solidFill>
                  <a:srgbClr val="0070C0"/>
                </a:solidFill>
              </a:rPr>
              <a:t> you may answer those questions.</a:t>
            </a:r>
          </a:p>
          <a:p>
            <a:r>
              <a:rPr lang="en-US" sz="1800" b="1" dirty="0" smtClean="0">
                <a:solidFill>
                  <a:srgbClr val="0070C0"/>
                </a:solidFill>
              </a:rPr>
              <a:t>2 articles on the planning framework &amp; planning work grid (go to  </a:t>
            </a:r>
            <a:r>
              <a:rPr lang="en-US" sz="1800" b="1" dirty="0" smtClean="0">
                <a:solidFill>
                  <a:srgbClr val="0070C0"/>
                </a:solidFill>
                <a:hlinkClick r:id="rId2"/>
              </a:rPr>
              <a:t>www.rfknrcjj.org</a:t>
            </a:r>
            <a:r>
              <a:rPr lang="en-US" sz="1800" b="1" dirty="0" smtClean="0">
                <a:solidFill>
                  <a:srgbClr val="0070C0"/>
                </a:solidFill>
              </a:rPr>
              <a:t> - click on Resources)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092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561093"/>
            <a:ext cx="8042276" cy="616353"/>
          </a:xfrm>
        </p:spPr>
        <p:txBody>
          <a:bodyPr/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Other goals for today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303867"/>
            <a:ext cx="8042276" cy="4250266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You will </a:t>
            </a:r>
            <a:r>
              <a:rPr lang="en-US" b="1" dirty="0">
                <a:solidFill>
                  <a:srgbClr val="0070C0"/>
                </a:solidFill>
              </a:rPr>
              <a:t>leave here with at least some ideas of the next action steps to take with your local data planning </a:t>
            </a:r>
            <a:r>
              <a:rPr lang="en-US" b="1" dirty="0" smtClean="0">
                <a:solidFill>
                  <a:srgbClr val="0070C0"/>
                </a:solidFill>
              </a:rPr>
              <a:t>process; 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How to incorporate the planning framework; and,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Who </a:t>
            </a:r>
            <a:r>
              <a:rPr lang="en-US" b="1" dirty="0">
                <a:solidFill>
                  <a:srgbClr val="0070C0"/>
                </a:solidFill>
              </a:rPr>
              <a:t>should be </a:t>
            </a:r>
            <a:r>
              <a:rPr lang="en-US" b="1" dirty="0" smtClean="0">
                <a:solidFill>
                  <a:srgbClr val="0070C0"/>
                </a:solidFill>
              </a:rPr>
              <a:t>involved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in your local data improvement efforts.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Questions/Concerns?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971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54325"/>
          </a:xfrm>
        </p:spPr>
        <p:txBody>
          <a:bodyPr/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A quick lay of the land </a:t>
            </a:r>
            <a:r>
              <a:rPr lang="is-IS" sz="2800" b="1" dirty="0" smtClean="0">
                <a:solidFill>
                  <a:srgbClr val="0070C0"/>
                </a:solidFill>
              </a:rPr>
              <a:t>…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19200"/>
            <a:ext cx="8042276" cy="5056468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Who is here today? </a:t>
            </a:r>
          </a:p>
          <a:p>
            <a:r>
              <a:rPr lang="en-US" sz="3200" b="1" dirty="0" smtClean="0">
                <a:solidFill>
                  <a:srgbClr val="0070C0"/>
                </a:solidFill>
              </a:rPr>
              <a:t>And </a:t>
            </a:r>
            <a:r>
              <a:rPr lang="is-IS" sz="3200" b="1" dirty="0" smtClean="0">
                <a:solidFill>
                  <a:srgbClr val="0070C0"/>
                </a:solidFill>
              </a:rPr>
              <a:t>… a Pop Quiz ... Uggg ...</a:t>
            </a:r>
          </a:p>
          <a:p>
            <a:pPr marL="514350" indent="-514350">
              <a:buFont typeface="+mj-lt"/>
              <a:buAutoNum type="arabicPeriod"/>
            </a:pPr>
            <a:r>
              <a:rPr lang="is-IS" sz="3200" b="1" dirty="0" smtClean="0">
                <a:solidFill>
                  <a:srgbClr val="0070C0"/>
                </a:solidFill>
              </a:rPr>
              <a:t>How many of you routinely handle or review data?</a:t>
            </a:r>
          </a:p>
          <a:p>
            <a:pPr marL="514350" indent="-514350">
              <a:buFont typeface="+mj-lt"/>
              <a:buAutoNum type="arabicPeriod"/>
            </a:pPr>
            <a:r>
              <a:rPr lang="is-IS" sz="3200" b="1" dirty="0" smtClean="0">
                <a:solidFill>
                  <a:srgbClr val="0070C0"/>
                </a:solidFill>
              </a:rPr>
              <a:t>How many of you have read at least one of the data planning articles?</a:t>
            </a:r>
          </a:p>
          <a:p>
            <a:pPr marL="514350" indent="-514350">
              <a:buFont typeface="+mj-lt"/>
              <a:buAutoNum type="arabicPeriod"/>
            </a:pPr>
            <a:r>
              <a:rPr lang="is-IS" sz="3200" b="1" dirty="0" smtClean="0">
                <a:solidFill>
                  <a:srgbClr val="0070C0"/>
                </a:solidFill>
              </a:rPr>
              <a:t>How many of you have gone through a local data planning process?</a:t>
            </a:r>
          </a:p>
          <a:p>
            <a:pPr marL="514350" indent="-514350">
              <a:buFont typeface="+mj-lt"/>
              <a:buAutoNum type="arabicPeriod"/>
            </a:pPr>
            <a:r>
              <a:rPr lang="is-IS" sz="3200" b="1" dirty="0" smtClean="0">
                <a:solidFill>
                  <a:srgbClr val="0070C0"/>
                </a:solidFill>
              </a:rPr>
              <a:t>How many of you have enough ”good” data to help you make informed decisions about your programs and kids?</a:t>
            </a:r>
          </a:p>
          <a:p>
            <a:pPr marL="514350" indent="-514350">
              <a:buFont typeface="+mj-lt"/>
              <a:buAutoNum type="arabicPeriod"/>
            </a:pPr>
            <a:r>
              <a:rPr lang="is-IS" sz="3200" b="1" dirty="0" smtClean="0">
                <a:solidFill>
                  <a:srgbClr val="0070C0"/>
                </a:solidFill>
              </a:rPr>
              <a:t>How many of you feel you need to improve your data and want to become more “data driven”?</a:t>
            </a:r>
            <a:endParaRPr lang="en-US" sz="3200" b="1" dirty="0" smtClean="0">
              <a:solidFill>
                <a:srgbClr val="0070C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241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58098"/>
            <a:ext cx="8042276" cy="69409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Improving data requires commitment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111687"/>
            <a:ext cx="8042276" cy="4800598"/>
          </a:xfrm>
        </p:spPr>
        <p:txBody>
          <a:bodyPr>
            <a:noAutofit/>
          </a:bodyPr>
          <a:lstStyle/>
          <a:p>
            <a:r>
              <a:rPr lang="en-US" sz="1800" b="1" dirty="0" smtClean="0">
                <a:solidFill>
                  <a:srgbClr val="0070C0"/>
                </a:solidFill>
              </a:rPr>
              <a:t>Resources/Time</a:t>
            </a:r>
          </a:p>
          <a:p>
            <a:r>
              <a:rPr lang="en-US" sz="1800" b="1" dirty="0" smtClean="0">
                <a:solidFill>
                  <a:srgbClr val="0070C0"/>
                </a:solidFill>
              </a:rPr>
              <a:t>A shared perspective that emphasizes “how can we get it done?”/”Let’s see what we can do,” rather than reasons it can’t be done.</a:t>
            </a:r>
          </a:p>
          <a:p>
            <a:r>
              <a:rPr lang="en-US" sz="1800" b="1" dirty="0" smtClean="0">
                <a:solidFill>
                  <a:srgbClr val="0070C0"/>
                </a:solidFill>
              </a:rPr>
              <a:t>Balanced with recognition of what is reasonable and doable.</a:t>
            </a:r>
          </a:p>
          <a:p>
            <a:r>
              <a:rPr lang="en-US" sz="1800" b="1" dirty="0" smtClean="0">
                <a:solidFill>
                  <a:srgbClr val="0070C0"/>
                </a:solidFill>
              </a:rPr>
              <a:t>Maintaining data quality – requires a sustained effort.</a:t>
            </a:r>
          </a:p>
          <a:p>
            <a:r>
              <a:rPr lang="en-US" sz="1800" b="1" dirty="0" smtClean="0">
                <a:solidFill>
                  <a:srgbClr val="0070C0"/>
                </a:solidFill>
              </a:rPr>
              <a:t>The challenge of SUSTAINING data improvements – a cautionary note … Billions of $s wasted on automated systems that do not give you the information you need.</a:t>
            </a:r>
          </a:p>
          <a:p>
            <a:endParaRPr lang="en-US" sz="1800" b="1" dirty="0" smtClean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775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33044"/>
            <a:ext cx="8042276" cy="643986"/>
          </a:xfrm>
        </p:spPr>
        <p:txBody>
          <a:bodyPr/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3 Tier Data Improvement Planning Framework 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177447"/>
            <a:ext cx="8042276" cy="476615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796607"/>
              </p:ext>
            </p:extLst>
          </p:nvPr>
        </p:nvGraphicFramePr>
        <p:xfrm>
          <a:off x="692150" y="1177447"/>
          <a:ext cx="7675563" cy="49665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8" name="Document" r:id="rId4" imgW="5943600" imgH="3352800" progId="Word.Document.12">
                  <p:embed/>
                </p:oleObj>
              </mc:Choice>
              <mc:Fallback>
                <p:oleObj name="Document" r:id="rId4" imgW="5943600" imgH="33528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92150" y="1177447"/>
                        <a:ext cx="7675563" cy="496657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970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345571"/>
            <a:ext cx="8042276" cy="656512"/>
          </a:xfrm>
        </p:spPr>
        <p:txBody>
          <a:bodyPr/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Category 1 – Prevalence data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3573048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How many DSY/Probation cases are there?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What time periods do you want to capture?  Baseline and moving forward.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Are there are other groups or subgroups of kids that you want to know prevalence? 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How specific do you want to get with prevalence data?  Caseloads/Dockets, etc.?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How current do you want your prevalence counts to be?  Daily?  Weekly?  As current as possible?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084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832</TotalTime>
  <Words>1445</Words>
  <Application>Microsoft Office PowerPoint</Application>
  <PresentationFormat>On-screen Show (4:3)</PresentationFormat>
  <Paragraphs>142</Paragraphs>
  <Slides>19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Breeze</vt:lpstr>
      <vt:lpstr>Document</vt:lpstr>
      <vt:lpstr>How to Implement the Probation System Reform Data Improvement Planning Framework</vt:lpstr>
      <vt:lpstr>Before we begin …</vt:lpstr>
      <vt:lpstr>A National Perspective</vt:lpstr>
      <vt:lpstr>A brief look at the data improvement planning framework</vt:lpstr>
      <vt:lpstr>Other goals for today</vt:lpstr>
      <vt:lpstr>A quick lay of the land …</vt:lpstr>
      <vt:lpstr>Improving data requires commitment</vt:lpstr>
      <vt:lpstr>3 Tier Data Improvement Planning Framework </vt:lpstr>
      <vt:lpstr>Category 1 – Prevalence data</vt:lpstr>
      <vt:lpstr>Category 2 – Case characteristics &amp; History</vt:lpstr>
      <vt:lpstr>Category 3 – Case Processing</vt:lpstr>
      <vt:lpstr>Category 4 – Case management/planning/supervision</vt:lpstr>
      <vt:lpstr>Category 5 – Protocol/Policy Adherence/Training </vt:lpstr>
      <vt:lpstr>Category 6 – Placement and Services</vt:lpstr>
      <vt:lpstr>Category 7 – “System” impacts &amp;  performance indicators</vt:lpstr>
      <vt:lpstr>Category 8 – Child/Youth, Family &amp; Community Outcomes</vt:lpstr>
      <vt:lpstr>Exercise:  How to implement the 3-Tier Planning Approach</vt:lpstr>
      <vt:lpstr>How to implement the planning framework: 5 steps</vt:lpstr>
      <vt:lpstr>Closing comments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Outagamie County</dc:title>
  <dc:creator>Gene Siegel</dc:creator>
  <cp:lastModifiedBy>Sorrel Dilanian</cp:lastModifiedBy>
  <cp:revision>206</cp:revision>
  <cp:lastPrinted>2016-02-23T20:13:17Z</cp:lastPrinted>
  <dcterms:created xsi:type="dcterms:W3CDTF">2014-10-23T20:46:14Z</dcterms:created>
  <dcterms:modified xsi:type="dcterms:W3CDTF">2016-04-14T21:01:17Z</dcterms:modified>
</cp:coreProperties>
</file>